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BD45"/>
    <a:srgbClr val="436955"/>
    <a:srgbClr val="303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133" y="5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9835E97-1367-F719-0E63-9FC75445A3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6D1F945-0606-A957-99A4-4206B91209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390C3-7B61-4322-9CBF-A6527C52AD6F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D1059DA-D2F4-24A3-4630-474D671663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4066D63-4EF1-D4C0-797F-122029988B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DDC6C-0908-4415-8200-1295FF1906B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046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magine 50">
            <a:extLst>
              <a:ext uri="{FF2B5EF4-FFF2-40B4-BE49-F238E27FC236}">
                <a16:creationId xmlns:a16="http://schemas.microsoft.com/office/drawing/2014/main" id="{7AD04638-BFCE-D728-80BE-41CF2638FB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9478" t="19579" r="22130" b="36110"/>
          <a:stretch/>
        </p:blipFill>
        <p:spPr>
          <a:xfrm>
            <a:off x="-1" y="1"/>
            <a:ext cx="8260081" cy="6858000"/>
          </a:xfrm>
          <a:prstGeom prst="rect">
            <a:avLst/>
          </a:prstGeom>
        </p:spPr>
      </p:pic>
      <p:sp>
        <p:nvSpPr>
          <p:cNvPr id="7" name="Casella di testo 1">
            <a:extLst>
              <a:ext uri="{FF2B5EF4-FFF2-40B4-BE49-F238E27FC236}">
                <a16:creationId xmlns:a16="http://schemas.microsoft.com/office/drawing/2014/main" id="{068E5ED4-1715-EEAC-7CEC-DC894D1DA6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9320000">
            <a:off x="102882" y="2798397"/>
            <a:ext cx="5737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Resilienza e sostenibilit</a:t>
            </a:r>
            <a:r>
              <a:rPr kumimoji="0" lang="it-IT" altLang="it-IT" sz="1600" b="1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à</a:t>
            </a:r>
            <a:r>
              <a:rPr kumimoji="0" lang="it-IT" altLang="it-IT" sz="1600" b="1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nel cambiamento globale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82648A66-3879-ED2C-B8EC-024648883F46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9320000">
            <a:off x="-51767" y="2082528"/>
            <a:ext cx="518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XXXII CONGRESSO NAZIONALE DI SCIENZE MERCEOLOGICHE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">
            <a:extLst>
              <a:ext uri="{FF2B5EF4-FFF2-40B4-BE49-F238E27FC236}">
                <a16:creationId xmlns:a16="http://schemas.microsoft.com/office/drawing/2014/main" id="{847DF240-76A7-92D1-4F82-E97285C26A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9320000">
            <a:off x="-275906" y="4720501"/>
            <a:ext cx="31005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Lecce (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Italy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),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19-20 Settembre 2024</a:t>
            </a:r>
            <a:endParaRPr kumimoji="0" lang="it-IT" altLang="it-IT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A4E015F9-E292-D268-37DE-C6157456D82F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9320000">
            <a:off x="2585980" y="2798397"/>
            <a:ext cx="21900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www.aisme2024.it</a:t>
            </a:r>
            <a:endParaRPr kumimoji="0" lang="it-IT" alt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8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286A7-4D29-9330-CBA7-7D4DC283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C30891-1E6F-D607-87B9-0B0AFC3B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355050-DA22-05FC-CD9B-4FB3FEA0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CABB10-9E28-56FA-1033-9B2F60820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FD0F12-34F6-21C9-4018-8E17DDDDB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741ED4D-4DE9-F097-5147-5730BC03D562}"/>
              </a:ext>
            </a:extLst>
          </p:cNvPr>
          <p:cNvSpPr/>
          <p:nvPr userDrawn="1"/>
        </p:nvSpPr>
        <p:spPr>
          <a:xfrm flipV="1">
            <a:off x="0" y="855561"/>
            <a:ext cx="10368000" cy="62191"/>
          </a:xfrm>
          <a:prstGeom prst="rect">
            <a:avLst/>
          </a:prstGeom>
          <a:gradFill flip="none" rotWithShape="1">
            <a:gsLst>
              <a:gs pos="0">
                <a:srgbClr val="303192"/>
              </a:gs>
              <a:gs pos="50000">
                <a:srgbClr val="436955"/>
              </a:gs>
              <a:gs pos="100000">
                <a:srgbClr val="67BD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7570BBD-DA18-BE29-278C-9D2C2BF372E9}"/>
              </a:ext>
            </a:extLst>
          </p:cNvPr>
          <p:cNvSpPr/>
          <p:nvPr userDrawn="1"/>
        </p:nvSpPr>
        <p:spPr>
          <a:xfrm rot="10800000" flipV="1">
            <a:off x="0" y="6239154"/>
            <a:ext cx="12192000" cy="618847"/>
          </a:xfrm>
          <a:prstGeom prst="rect">
            <a:avLst/>
          </a:prstGeom>
          <a:gradFill flip="none" rotWithShape="1">
            <a:gsLst>
              <a:gs pos="0">
                <a:srgbClr val="3A4D74"/>
              </a:gs>
              <a:gs pos="12000">
                <a:srgbClr val="303192"/>
              </a:gs>
              <a:gs pos="50000">
                <a:srgbClr val="436955"/>
              </a:gs>
              <a:gs pos="100000">
                <a:srgbClr val="67BD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b="1" dirty="0">
                <a:solidFill>
                  <a:schemeClr val="bg1"/>
                </a:solidFill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XXXII CONGRESSO NAZIONALE DI SCIENZE MERCEOLOGICHE</a:t>
            </a:r>
          </a:p>
          <a:p>
            <a:pPr algn="l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b="0" dirty="0">
                <a:solidFill>
                  <a:schemeClr val="bg1"/>
                </a:solidFill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Resilienza e Sostenibilità nel Cambiamento Globale</a:t>
            </a:r>
            <a:endParaRPr lang="it-IT" altLang="it-IT" sz="1100" b="1" dirty="0">
              <a:solidFill>
                <a:schemeClr val="bg1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b="0" i="1" dirty="0">
                <a:solidFill>
                  <a:schemeClr val="bg1"/>
                </a:solidFill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Lecce, 19-20 Settembre 2024</a:t>
            </a:r>
          </a:p>
        </p:txBody>
      </p:sp>
      <p:pic>
        <p:nvPicPr>
          <p:cNvPr id="11" name="Immagine 4">
            <a:extLst>
              <a:ext uri="{FF2B5EF4-FFF2-40B4-BE49-F238E27FC236}">
                <a16:creationId xmlns:a16="http://schemas.microsoft.com/office/drawing/2014/main" id="{6158C44E-1976-4D3D-72C6-AA96337E20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735" y="222722"/>
            <a:ext cx="1676675" cy="8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36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74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97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24036C-FDC3-4E3B-A786-5AD68AB0A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E8C818E-1270-6643-41D0-51E16228B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E0462E-BAC9-3B88-E1E6-999232718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9AB665B-24EA-A374-5E18-A5ACBAA09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CB7D8D0-3C27-B149-47C5-73AFA216FB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5AD5F9E-1AB7-E482-FC79-C1BC053E8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B299F77-305B-9EB4-A278-E219B254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E64C38-8AEB-503D-742E-8F006653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04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9FA7D9-9A99-F79D-CEC7-50A6B70AB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2D44265-3CF4-2E1A-A5C3-FEAAD854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6C95723-3F18-21C5-A972-26F1F42C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F1EE607-48C1-5AA3-78B8-C031046C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234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595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25B776-BCE9-3C10-E175-39C3F0B91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E1FA5D-206C-A830-909F-1882E17A0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02984A8-F039-62EA-DE15-37B3CE41D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0B2EA3-81FC-DA2C-3BB6-7181143C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E7332D-150C-CCD1-5DFC-32613F102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C8BB4BE-BCEB-6887-8142-FDF3D4983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163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579907-CE50-0FEC-957D-97453AE6B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1C472B1-370C-C3DE-F1DF-A3941EE1A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711C66-5389-35E2-D182-F29AEFE45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B52FEA5-74E5-5667-AE66-A6B12BBF9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0FD065-C203-6A2F-E851-987D52652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5EAEEA8-89E8-F212-4745-F4AAC9D3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308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E3A68D-8B42-6A79-F509-34609CDD1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9824CE6-58A3-61FE-9F27-97E6C0F7B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9473F1-DEAA-D6CC-F48F-5BE9DD245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D7756C-5D57-77E1-FE8D-37A112262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9BE9EE-DBC7-65ED-CAEC-A2DB6219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0143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384EE4E-673E-14D7-4073-7994B27FB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F3F315F-D402-608C-D7E9-5AFBDAE5B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7CE554-79B4-F6FE-7DAE-36D391D7F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0535AA-23BF-800F-FE0B-51F8C5F0C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06130E-8AF5-7E17-066F-261C3C36B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96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6B25E04-4167-E824-3D4D-0B3BC327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FE1D178-111D-6EC1-45E4-9D5DA02FB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CBF65A-E226-59FC-A1D7-E2901882C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D0ABA1-B12B-48D8-96A7-6730EBE1E05D}" type="datetimeFigureOut">
              <a:rPr lang="it-IT" smtClean="0"/>
              <a:t>23/07/2024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729E59-4272-C4CD-6BF0-A59759053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99D1AC3-A2D6-C1BE-4B5F-D3E8243B8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935FE4-334F-48D8-BFBC-563E131F54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683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tangolo 55">
            <a:extLst>
              <a:ext uri="{FF2B5EF4-FFF2-40B4-BE49-F238E27FC236}">
                <a16:creationId xmlns:a16="http://schemas.microsoft.com/office/drawing/2014/main" id="{94204B62-420F-66BC-FF37-0B91356F379C}"/>
              </a:ext>
            </a:extLst>
          </p:cNvPr>
          <p:cNvSpPr/>
          <p:nvPr/>
        </p:nvSpPr>
        <p:spPr>
          <a:xfrm>
            <a:off x="7787640" y="1187290"/>
            <a:ext cx="2971800" cy="12968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Logo of </a:t>
            </a:r>
            <a:r>
              <a:rPr lang="it-IT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Institution</a:t>
            </a: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602DA38A-040F-C193-DA08-B0C75A65546A}"/>
              </a:ext>
            </a:extLst>
          </p:cNvPr>
          <p:cNvSpPr/>
          <p:nvPr/>
        </p:nvSpPr>
        <p:spPr>
          <a:xfrm>
            <a:off x="3383280" y="3916680"/>
            <a:ext cx="85801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of  the pap</a:t>
            </a:r>
            <a:r>
              <a:rPr lang="it-IT" sz="36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er (Time New Roman, 36)</a:t>
            </a:r>
            <a:endParaRPr lang="it-IT" sz="36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41166FCD-8837-4B85-3F33-91BFBFE904F0}"/>
              </a:ext>
            </a:extLst>
          </p:cNvPr>
          <p:cNvSpPr txBox="1"/>
          <p:nvPr/>
        </p:nvSpPr>
        <p:spPr>
          <a:xfrm>
            <a:off x="4024226" y="4654451"/>
            <a:ext cx="74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Bianchi M., </a:t>
            </a:r>
            <a:r>
              <a:rPr lang="it-IT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Rossi L.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Surname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N. (Times New Roman, 24)</a:t>
            </a:r>
          </a:p>
        </p:txBody>
      </p:sp>
    </p:spTree>
    <p:extLst>
      <p:ext uri="{BB962C8B-B14F-4D97-AF65-F5344CB8AC3E}">
        <p14:creationId xmlns:p14="http://schemas.microsoft.com/office/powerpoint/2010/main" val="362084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BE2CD2D-AE6D-2650-82A2-3181C3559DEE}"/>
              </a:ext>
            </a:extLst>
          </p:cNvPr>
          <p:cNvSpPr txBox="1"/>
          <p:nvPr/>
        </p:nvSpPr>
        <p:spPr>
          <a:xfrm>
            <a:off x="245967" y="1563231"/>
            <a:ext cx="11675957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Please limit the number of slides to 10;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b="0" i="0" dirty="0"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Use black font (preferably Times New Roman);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b="0" i="0" dirty="0"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Headings should be 36-point font or larger; sub-headings should be 28-point or larger; and text should be 22-point or larger if possible (preferably Times New Roman); 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b="0" i="0" dirty="0"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Limit the writing to minimum – include only essential information, list key concepts, not full sentences;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b="0" i="0" dirty="0"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Tables and graphics should be kept simple and clear;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5C84FB-89A3-3DCA-ABE4-D20D816E9EB0}"/>
              </a:ext>
            </a:extLst>
          </p:cNvPr>
          <p:cNvSpPr/>
          <p:nvPr/>
        </p:nvSpPr>
        <p:spPr>
          <a:xfrm>
            <a:off x="245967" y="121920"/>
            <a:ext cx="96851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6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Agenda</a:t>
            </a:r>
            <a:endParaRPr lang="it-IT" sz="40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8AA1642-C859-11CD-CCB2-85EC39E29C48}"/>
              </a:ext>
            </a:extLst>
          </p:cNvPr>
          <p:cNvSpPr txBox="1"/>
          <p:nvPr/>
        </p:nvSpPr>
        <p:spPr>
          <a:xfrm>
            <a:off x="5966671" y="6263640"/>
            <a:ext cx="59121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……………………………………………………………. Title of Your Paper ……………………………………………………………….</a:t>
            </a:r>
          </a:p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……………………………………………………………. Title of Your Paper ……………………………………………………………….</a:t>
            </a:r>
          </a:p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Bianchi M., </a:t>
            </a:r>
            <a:r>
              <a:rPr lang="it-IT" sz="1100" b="1" i="1" u="sng" dirty="0">
                <a:solidFill>
                  <a:schemeClr val="bg1"/>
                </a:solidFill>
                <a:latin typeface="Montserrat" panose="00000500000000000000" pitchFamily="2" charset="0"/>
              </a:rPr>
              <a:t>Rossi L.</a:t>
            </a:r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, </a:t>
            </a:r>
            <a:r>
              <a:rPr lang="it-IT" sz="1100" dirty="0" err="1">
                <a:solidFill>
                  <a:schemeClr val="bg1"/>
                </a:solidFill>
                <a:latin typeface="Montserrat" panose="00000500000000000000" pitchFamily="2" charset="0"/>
              </a:rPr>
              <a:t>Surname</a:t>
            </a:r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 N.</a:t>
            </a:r>
          </a:p>
        </p:txBody>
      </p:sp>
    </p:spTree>
    <p:extLst>
      <p:ext uri="{BB962C8B-B14F-4D97-AF65-F5344CB8AC3E}">
        <p14:creationId xmlns:p14="http://schemas.microsoft.com/office/powerpoint/2010/main" val="533512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BE2CD2D-AE6D-2650-82A2-3181C3559DEE}"/>
              </a:ext>
            </a:extLst>
          </p:cNvPr>
          <p:cNvSpPr txBox="1"/>
          <p:nvPr/>
        </p:nvSpPr>
        <p:spPr>
          <a:xfrm>
            <a:off x="245967" y="1273671"/>
            <a:ext cx="1167595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5C84FB-89A3-3DCA-ABE4-D20D816E9EB0}"/>
              </a:ext>
            </a:extLst>
          </p:cNvPr>
          <p:cNvSpPr/>
          <p:nvPr/>
        </p:nvSpPr>
        <p:spPr>
          <a:xfrm>
            <a:off x="245967" y="121920"/>
            <a:ext cx="96851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6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it-IT" sz="40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8AA1642-C859-11CD-CCB2-85EC39E29C48}"/>
              </a:ext>
            </a:extLst>
          </p:cNvPr>
          <p:cNvSpPr txBox="1"/>
          <p:nvPr/>
        </p:nvSpPr>
        <p:spPr>
          <a:xfrm>
            <a:off x="5966671" y="6263640"/>
            <a:ext cx="59121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……………………………………………………………. Title of Your Paper ……………………………………………………………….</a:t>
            </a:r>
          </a:p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……………………………………………………………. Title of Your Paper ……………………………………………………………….</a:t>
            </a:r>
          </a:p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Bianchi M., </a:t>
            </a:r>
            <a:r>
              <a:rPr lang="it-IT" sz="1100" b="1" i="1" u="sng" dirty="0">
                <a:solidFill>
                  <a:schemeClr val="bg1"/>
                </a:solidFill>
                <a:latin typeface="Montserrat" panose="00000500000000000000" pitchFamily="2" charset="0"/>
              </a:rPr>
              <a:t>Rossi L.</a:t>
            </a:r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, </a:t>
            </a:r>
            <a:r>
              <a:rPr lang="it-IT" sz="1100" dirty="0" err="1">
                <a:solidFill>
                  <a:schemeClr val="bg1"/>
                </a:solidFill>
                <a:latin typeface="Montserrat" panose="00000500000000000000" pitchFamily="2" charset="0"/>
              </a:rPr>
              <a:t>Surname</a:t>
            </a:r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 N.</a:t>
            </a:r>
          </a:p>
        </p:txBody>
      </p:sp>
    </p:spTree>
    <p:extLst>
      <p:ext uri="{BB962C8B-B14F-4D97-AF65-F5344CB8AC3E}">
        <p14:creationId xmlns:p14="http://schemas.microsoft.com/office/powerpoint/2010/main" val="208893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BE2CD2D-AE6D-2650-82A2-3181C3559DEE}"/>
              </a:ext>
            </a:extLst>
          </p:cNvPr>
          <p:cNvSpPr txBox="1"/>
          <p:nvPr/>
        </p:nvSpPr>
        <p:spPr>
          <a:xfrm>
            <a:off x="245967" y="1273671"/>
            <a:ext cx="1167595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200" dirty="0"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5C84FB-89A3-3DCA-ABE4-D20D816E9EB0}"/>
              </a:ext>
            </a:extLst>
          </p:cNvPr>
          <p:cNvSpPr/>
          <p:nvPr/>
        </p:nvSpPr>
        <p:spPr>
          <a:xfrm>
            <a:off x="245967" y="121920"/>
            <a:ext cx="96851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6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  <a:endParaRPr lang="it-IT" sz="40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8AA1642-C859-11CD-CCB2-85EC39E29C48}"/>
              </a:ext>
            </a:extLst>
          </p:cNvPr>
          <p:cNvSpPr txBox="1"/>
          <p:nvPr/>
        </p:nvSpPr>
        <p:spPr>
          <a:xfrm>
            <a:off x="5966671" y="6263640"/>
            <a:ext cx="59121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……………………………………………………………. Title of Your Paper ……………………………………………………………….</a:t>
            </a:r>
          </a:p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……………………………………………………………. Title of Your Paper ……………………………………………………………….</a:t>
            </a:r>
          </a:p>
          <a:p>
            <a:pPr algn="ctr"/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Bianchi M., </a:t>
            </a:r>
            <a:r>
              <a:rPr lang="it-IT" sz="1100" b="1" i="1" u="sng" dirty="0">
                <a:solidFill>
                  <a:schemeClr val="bg1"/>
                </a:solidFill>
                <a:latin typeface="Montserrat" panose="00000500000000000000" pitchFamily="2" charset="0"/>
              </a:rPr>
              <a:t>Rossi L.</a:t>
            </a:r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, </a:t>
            </a:r>
            <a:r>
              <a:rPr lang="it-IT" sz="1100" dirty="0" err="1">
                <a:solidFill>
                  <a:schemeClr val="bg1"/>
                </a:solidFill>
                <a:latin typeface="Montserrat" panose="00000500000000000000" pitchFamily="2" charset="0"/>
              </a:rPr>
              <a:t>Surname</a:t>
            </a:r>
            <a:r>
              <a:rPr lang="it-IT" sz="1100" dirty="0">
                <a:solidFill>
                  <a:schemeClr val="bg1"/>
                </a:solidFill>
                <a:latin typeface="Montserrat" panose="00000500000000000000" pitchFamily="2" charset="0"/>
              </a:rPr>
              <a:t> N.</a:t>
            </a:r>
          </a:p>
        </p:txBody>
      </p:sp>
    </p:spTree>
    <p:extLst>
      <p:ext uri="{BB962C8B-B14F-4D97-AF65-F5344CB8AC3E}">
        <p14:creationId xmlns:p14="http://schemas.microsoft.com/office/powerpoint/2010/main" val="747846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7A1684D2-5C5B-01E7-4D0C-DC226632748C}"/>
              </a:ext>
            </a:extLst>
          </p:cNvPr>
          <p:cNvSpPr/>
          <p:nvPr/>
        </p:nvSpPr>
        <p:spPr>
          <a:xfrm>
            <a:off x="0" y="2956560"/>
            <a:ext cx="12192000" cy="1691640"/>
          </a:xfrm>
          <a:prstGeom prst="rect">
            <a:avLst/>
          </a:prstGeom>
          <a:gradFill flip="none" rotWithShape="1">
            <a:gsLst>
              <a:gs pos="0">
                <a:srgbClr val="303192"/>
              </a:gs>
              <a:gs pos="50000">
                <a:srgbClr val="436955"/>
              </a:gs>
              <a:gs pos="100000">
                <a:srgbClr val="67BD4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4">
            <a:extLst>
              <a:ext uri="{FF2B5EF4-FFF2-40B4-BE49-F238E27FC236}">
                <a16:creationId xmlns:a16="http://schemas.microsoft.com/office/drawing/2014/main" id="{980CBF24-E60A-5D30-5D90-D3AADD479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487" y="440088"/>
            <a:ext cx="3337025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757FCD62-FA08-A264-9E8A-9A286F79E1D9}"/>
              </a:ext>
            </a:extLst>
          </p:cNvPr>
          <p:cNvSpPr/>
          <p:nvPr/>
        </p:nvSpPr>
        <p:spPr>
          <a:xfrm>
            <a:off x="198119" y="3386881"/>
            <a:ext cx="117957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800" b="1" cap="none" spc="0" dirty="0">
                <a:ln w="0"/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A36EC26-0054-68E5-398B-F232F2E8206B}"/>
              </a:ext>
            </a:extLst>
          </p:cNvPr>
          <p:cNvSpPr/>
          <p:nvPr/>
        </p:nvSpPr>
        <p:spPr>
          <a:xfrm>
            <a:off x="198119" y="5475899"/>
            <a:ext cx="117957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it-IT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it-IT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it-IT" sz="28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contacts</a:t>
            </a:r>
            <a:endParaRPr lang="it-IT" sz="2800" b="1" cap="none" spc="0" dirty="0">
              <a:ln w="0"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8437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192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Montserrat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Agnusdei</dc:creator>
  <cp:lastModifiedBy>Leonardo Agnusdei</cp:lastModifiedBy>
  <cp:revision>3</cp:revision>
  <dcterms:created xsi:type="dcterms:W3CDTF">2024-07-23T13:10:09Z</dcterms:created>
  <dcterms:modified xsi:type="dcterms:W3CDTF">2024-07-23T14:27:31Z</dcterms:modified>
</cp:coreProperties>
</file>