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BD45"/>
    <a:srgbClr val="303192"/>
    <a:srgbClr val="436955"/>
    <a:srgbClr val="6096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1253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9D13E7-4EFF-4BE7-8AFB-BAF207AE5D7C}" type="datetimeFigureOut">
              <a:rPr lang="it-IT" smtClean="0"/>
              <a:t>20/08/2024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0ACB1-77B3-4766-9E19-936DF4D15CA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9012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B0ACB1-77B3-4766-9E19-936DF4D15CA5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6475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C082-5B94-47A3-94A5-DAD1553219A4}" type="datetimeFigureOut">
              <a:rPr lang="it-IT" smtClean="0"/>
              <a:t>20/08/2024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F7867-5439-4CE6-9EE9-28FE22EA2897}" type="slidenum">
              <a:rPr lang="it-IT" smtClean="0"/>
              <a:t>‹N›</a:t>
            </a:fld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218A89C-C616-2E55-B0BD-9F7C5955286B}"/>
              </a:ext>
            </a:extLst>
          </p:cNvPr>
          <p:cNvSpPr/>
          <p:nvPr userDrawn="1"/>
        </p:nvSpPr>
        <p:spPr>
          <a:xfrm flipV="1">
            <a:off x="0" y="1388962"/>
            <a:ext cx="12192000" cy="104173"/>
          </a:xfrm>
          <a:prstGeom prst="rect">
            <a:avLst/>
          </a:prstGeom>
          <a:gradFill flip="none" rotWithShape="1">
            <a:gsLst>
              <a:gs pos="0">
                <a:srgbClr val="303192"/>
              </a:gs>
              <a:gs pos="50000">
                <a:srgbClr val="436955"/>
              </a:gs>
              <a:gs pos="100000">
                <a:srgbClr val="67BD4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0" name="Immagine 4">
            <a:extLst>
              <a:ext uri="{FF2B5EF4-FFF2-40B4-BE49-F238E27FC236}">
                <a16:creationId xmlns:a16="http://schemas.microsoft.com/office/drawing/2014/main" id="{FB9E8DB5-AFCC-3A0C-2918-5596A2AF8A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7735" y="222722"/>
            <a:ext cx="1676675" cy="849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ttangolo 32">
            <a:extLst>
              <a:ext uri="{FF2B5EF4-FFF2-40B4-BE49-F238E27FC236}">
                <a16:creationId xmlns:a16="http://schemas.microsoft.com/office/drawing/2014/main" id="{CAD2C815-C3E8-F942-B464-F1D57AAF8B18}"/>
              </a:ext>
            </a:extLst>
          </p:cNvPr>
          <p:cNvSpPr/>
          <p:nvPr userDrawn="1"/>
        </p:nvSpPr>
        <p:spPr>
          <a:xfrm rot="10800000" flipV="1">
            <a:off x="0" y="6519446"/>
            <a:ext cx="12192000" cy="338554"/>
          </a:xfrm>
          <a:prstGeom prst="rect">
            <a:avLst/>
          </a:prstGeom>
          <a:gradFill flip="none" rotWithShape="1">
            <a:gsLst>
              <a:gs pos="0">
                <a:srgbClr val="3A4D74"/>
              </a:gs>
              <a:gs pos="12000">
                <a:srgbClr val="303192"/>
              </a:gs>
              <a:gs pos="50000">
                <a:srgbClr val="436955"/>
              </a:gs>
              <a:gs pos="100000">
                <a:srgbClr val="67BD4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100" b="1" dirty="0">
                <a:solidFill>
                  <a:schemeClr val="bg1"/>
                </a:solidFill>
                <a:latin typeface="Montserrat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XXXII CONGRESSO NAZIONALE DI SCIENZE MERCEOLOGICHE - Resilienza E Sostenibilità Nel Cambiamento Globale</a:t>
            </a:r>
          </a:p>
        </p:txBody>
      </p:sp>
    </p:spTree>
    <p:extLst>
      <p:ext uri="{BB962C8B-B14F-4D97-AF65-F5344CB8AC3E}">
        <p14:creationId xmlns:p14="http://schemas.microsoft.com/office/powerpoint/2010/main" val="2730016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C082-5B94-47A3-94A5-DAD1553219A4}" type="datetimeFigureOut">
              <a:rPr lang="it-IT" smtClean="0"/>
              <a:t>20/08/2024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F7867-5439-4CE6-9EE9-28FE22EA28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0661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C082-5B94-47A3-94A5-DAD1553219A4}" type="datetimeFigureOut">
              <a:rPr lang="it-IT" smtClean="0"/>
              <a:t>20/08/2024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F7867-5439-4CE6-9EE9-28FE22EA28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4302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C082-5B94-47A3-94A5-DAD1553219A4}" type="datetimeFigureOut">
              <a:rPr lang="it-IT" smtClean="0"/>
              <a:t>20/08/2024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F7867-5439-4CE6-9EE9-28FE22EA28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1636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C082-5B94-47A3-94A5-DAD1553219A4}" type="datetimeFigureOut">
              <a:rPr lang="it-IT" smtClean="0"/>
              <a:t>20/08/2024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F7867-5439-4CE6-9EE9-28FE22EA28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0551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C082-5B94-47A3-94A5-DAD1553219A4}" type="datetimeFigureOut">
              <a:rPr lang="it-IT" smtClean="0"/>
              <a:t>20/08/2024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F7867-5439-4CE6-9EE9-28FE22EA28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4746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C082-5B94-47A3-94A5-DAD1553219A4}" type="datetimeFigureOut">
              <a:rPr lang="it-IT" smtClean="0"/>
              <a:t>20/08/2024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F7867-5439-4CE6-9EE9-28FE22EA28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2100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C082-5B94-47A3-94A5-DAD1553219A4}" type="datetimeFigureOut">
              <a:rPr lang="it-IT" smtClean="0"/>
              <a:t>20/08/2024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F7867-5439-4CE6-9EE9-28FE22EA28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8226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C082-5B94-47A3-94A5-DAD1553219A4}" type="datetimeFigureOut">
              <a:rPr lang="it-IT" smtClean="0"/>
              <a:t>20/08/2024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F7867-5439-4CE6-9EE9-28FE22EA28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2276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C082-5B94-47A3-94A5-DAD1553219A4}" type="datetimeFigureOut">
              <a:rPr lang="it-IT" smtClean="0"/>
              <a:t>20/08/2024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F7867-5439-4CE6-9EE9-28FE22EA28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8911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C082-5B94-47A3-94A5-DAD1553219A4}" type="datetimeFigureOut">
              <a:rPr lang="it-IT" smtClean="0"/>
              <a:t>20/08/2024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F7867-5439-4CE6-9EE9-28FE22EA28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7960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2BC082-5B94-47A3-94A5-DAD1553219A4}" type="datetimeFigureOut">
              <a:rPr lang="it-IT" smtClean="0"/>
              <a:t>20/08/2024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6F7867-5439-4CE6-9EE9-28FE22EA289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972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uppo 88">
            <a:extLst>
              <a:ext uri="{FF2B5EF4-FFF2-40B4-BE49-F238E27FC236}">
                <a16:creationId xmlns:a16="http://schemas.microsoft.com/office/drawing/2014/main" id="{EF9E3D24-9F19-DF66-D913-2C941F001342}"/>
              </a:ext>
            </a:extLst>
          </p:cNvPr>
          <p:cNvGrpSpPr/>
          <p:nvPr/>
        </p:nvGrpSpPr>
        <p:grpSpPr>
          <a:xfrm>
            <a:off x="177590" y="243237"/>
            <a:ext cx="10054430" cy="897304"/>
            <a:chOff x="177590" y="243237"/>
            <a:chExt cx="10054430" cy="897304"/>
          </a:xfrm>
        </p:grpSpPr>
        <p:sp>
          <p:nvSpPr>
            <p:cNvPr id="30" name="CasellaDiTesto 29">
              <a:extLst>
                <a:ext uri="{FF2B5EF4-FFF2-40B4-BE49-F238E27FC236}">
                  <a16:creationId xmlns:a16="http://schemas.microsoft.com/office/drawing/2014/main" id="{CD408E13-62AB-EBBD-2C8F-88E157E2BABF}"/>
                </a:ext>
              </a:extLst>
            </p:cNvPr>
            <p:cNvSpPr txBox="1"/>
            <p:nvPr/>
          </p:nvSpPr>
          <p:spPr>
            <a:xfrm>
              <a:off x="177590" y="243237"/>
              <a:ext cx="9961833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it-IT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Title of the paper</a:t>
              </a:r>
            </a:p>
          </p:txBody>
        </p:sp>
        <p:sp>
          <p:nvSpPr>
            <p:cNvPr id="31" name="CasellaDiTesto 30">
              <a:extLst>
                <a:ext uri="{FF2B5EF4-FFF2-40B4-BE49-F238E27FC236}">
                  <a16:creationId xmlns:a16="http://schemas.microsoft.com/office/drawing/2014/main" id="{319DA543-3FC4-9EE9-9EAD-49DBB8694C88}"/>
                </a:ext>
              </a:extLst>
            </p:cNvPr>
            <p:cNvSpPr txBox="1"/>
            <p:nvPr/>
          </p:nvSpPr>
          <p:spPr>
            <a:xfrm>
              <a:off x="177590" y="801987"/>
              <a:ext cx="10054430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it-IT" sz="1600" b="1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it-IT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Rossi, M. (University of …), </a:t>
              </a:r>
              <a:r>
                <a:rPr lang="it-IT" sz="1600" b="1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it-IT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Bianchi, L. (University of …), </a:t>
              </a:r>
              <a:r>
                <a:rPr lang="it-IT" sz="1600" b="1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it-IT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it-IT" sz="16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Surname</a:t>
              </a:r>
              <a:r>
                <a:rPr lang="it-IT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N. (University of …)</a:t>
              </a:r>
            </a:p>
          </p:txBody>
        </p:sp>
      </p:grp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EE546142-6D23-DEE6-296D-38F4C94ABE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358028"/>
              </p:ext>
            </p:extLst>
          </p:nvPr>
        </p:nvGraphicFramePr>
        <p:xfrm>
          <a:off x="177588" y="1544860"/>
          <a:ext cx="11836821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5607">
                  <a:extLst>
                    <a:ext uri="{9D8B030D-6E8A-4147-A177-3AD203B41FA5}">
                      <a16:colId xmlns:a16="http://schemas.microsoft.com/office/drawing/2014/main" val="2526521710"/>
                    </a:ext>
                  </a:extLst>
                </a:gridCol>
                <a:gridCol w="3945607">
                  <a:extLst>
                    <a:ext uri="{9D8B030D-6E8A-4147-A177-3AD203B41FA5}">
                      <a16:colId xmlns:a16="http://schemas.microsoft.com/office/drawing/2014/main" val="2970703888"/>
                    </a:ext>
                  </a:extLst>
                </a:gridCol>
                <a:gridCol w="3945607">
                  <a:extLst>
                    <a:ext uri="{9D8B030D-6E8A-4147-A177-3AD203B41FA5}">
                      <a16:colId xmlns:a16="http://schemas.microsoft.com/office/drawing/2014/main" val="1765022546"/>
                    </a:ext>
                  </a:extLst>
                </a:gridCol>
              </a:tblGrid>
              <a:tr h="474432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kumimoji="0" lang="it-IT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highlight>
                            <a:srgbClr val="FFFFFF"/>
                          </a:highlight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Use black font (preferably Times New Roman);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highlight>
                            <a:srgbClr val="FFFFFF"/>
                          </a:highlight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Headings should be 15-point font; text should be 12-point;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highlight>
                            <a:srgbClr val="FFFFFF"/>
                          </a:highlight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Tables, graphics and figures should be kept simple and clear.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Background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Methodology</a:t>
                      </a:r>
                      <a:endParaRPr kumimoji="0" lang="it-IT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			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kumimoji="0" lang="it-IT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Results</a:t>
                      </a:r>
                      <a:endParaRPr kumimoji="0" lang="it-IT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Conclusions</a:t>
                      </a:r>
                      <a:endParaRPr kumimoji="0" lang="it-IT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References</a:t>
                      </a:r>
                      <a:endParaRPr kumimoji="0" lang="it-IT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Rossi, M., Bianchi, L., Surname, N. (year). Title of the paper. Journal, Volume(Issue), Pages.</a:t>
                      </a:r>
                    </a:p>
                    <a:p>
                      <a:pPr marL="171450" marR="0" lvl="0" indent="-17145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Rossi, M., Bianchi, L., Surname, N. (year). Title of the paper. Journal, Volume(Issue), Pages.</a:t>
                      </a: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Rossi, M., Bianchi, L., Surname, N. (year). Title of the paper. Journal, Volume(Issue), Pages.</a:t>
                      </a: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648686"/>
                  </a:ext>
                </a:extLst>
              </a:tr>
            </a:tbl>
          </a:graphicData>
        </a:graphic>
      </p:graphicFrame>
      <p:grpSp>
        <p:nvGrpSpPr>
          <p:cNvPr id="3" name="Gruppo 2">
            <a:extLst>
              <a:ext uri="{FF2B5EF4-FFF2-40B4-BE49-F238E27FC236}">
                <a16:creationId xmlns:a16="http://schemas.microsoft.com/office/drawing/2014/main" id="{25A31F6A-78E4-5C8F-73D1-8F8D4CE2038D}"/>
              </a:ext>
            </a:extLst>
          </p:cNvPr>
          <p:cNvGrpSpPr/>
          <p:nvPr/>
        </p:nvGrpSpPr>
        <p:grpSpPr>
          <a:xfrm>
            <a:off x="4843093" y="2048718"/>
            <a:ext cx="2505814" cy="1538640"/>
            <a:chOff x="4843093" y="2268638"/>
            <a:chExt cx="2505814" cy="1538640"/>
          </a:xfrm>
        </p:grpSpPr>
        <p:pic>
          <p:nvPicPr>
            <p:cNvPr id="4" name="Picture 2" descr="Framework Icons - Free SVG &amp; PNG Framework Images - Noun Project">
              <a:extLst>
                <a:ext uri="{FF2B5EF4-FFF2-40B4-BE49-F238E27FC236}">
                  <a16:creationId xmlns:a16="http://schemas.microsoft.com/office/drawing/2014/main" id="{C630867F-BE77-288E-3984-9C715EA99A7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3536" t="-9312" r="-10796" b="-8368"/>
            <a:stretch/>
          </p:blipFill>
          <p:spPr bwMode="auto">
            <a:xfrm>
              <a:off x="5429519" y="2268638"/>
              <a:ext cx="1332961" cy="126164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114765C8-4BD5-5D76-7C8D-8AE6034409B3}"/>
                </a:ext>
              </a:extLst>
            </p:cNvPr>
            <p:cNvSpPr txBox="1"/>
            <p:nvPr/>
          </p:nvSpPr>
          <p:spPr>
            <a:xfrm>
              <a:off x="4843093" y="3530279"/>
              <a:ext cx="25058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Figure 1. </a:t>
              </a:r>
              <a:r>
                <a:rPr lang="it-IT" sz="12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Methodological</a:t>
              </a:r>
              <a:r>
                <a:rPr lang="it-IT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Framework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48370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268</TotalTime>
  <Words>209</Words>
  <Application>Microsoft Office PowerPoint</Application>
  <PresentationFormat>Widescreen</PresentationFormat>
  <Paragraphs>76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Montserrat</vt:lpstr>
      <vt:lpstr>Times New Roman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Leonardo Agnusdei</dc:creator>
  <cp:lastModifiedBy>Leonardo Agnusdei</cp:lastModifiedBy>
  <cp:revision>3</cp:revision>
  <dcterms:created xsi:type="dcterms:W3CDTF">2024-07-23T10:28:48Z</dcterms:created>
  <dcterms:modified xsi:type="dcterms:W3CDTF">2024-08-20T06:59:03Z</dcterms:modified>
</cp:coreProperties>
</file>